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734B71-872A-4C86-8A4E-6C17F4BE25E9}">
  <a:tblStyle styleId="{BB734B71-872A-4C86-8A4E-6C17F4BE25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e963e1d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e963e1d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2e963e1d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2e963e1d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fe1e938e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1fe1e938e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fe1e938e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fe1e938e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df550b30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f550b30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dfb76c6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2dfb76c6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dfb76c6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2dfb76c6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fe1e938e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1fe1e938e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df550b30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df550b30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1fc3b113f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1fc3b113f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1fc3b113f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1fc3b113f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fc3b113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fc3b113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df56b7a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df56b7a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7"/>
          <p:cNvPicPr preferRelativeResize="0"/>
          <p:nvPr/>
        </p:nvPicPr>
        <p:blipFill rotWithShape="1">
          <a:blip r:embed="rId3">
            <a:alphaModFix/>
          </a:blip>
          <a:srcRect b="0" l="9" r="9" t="0"/>
          <a:stretch/>
        </p:blipFill>
        <p:spPr>
          <a:xfrm>
            <a:off x="-407375" y="-400050"/>
            <a:ext cx="9627576" cy="6096001"/>
          </a:xfrm>
          <a:prstGeom prst="rect">
            <a:avLst/>
          </a:prstGeom>
          <a:noFill/>
          <a:ln>
            <a:noFill/>
          </a:ln>
          <a:effectLst>
            <a:outerShdw blurRad="814388" rotWithShape="0" algn="bl">
              <a:srgbClr val="000000">
                <a:alpha val="92000"/>
              </a:srgbClr>
            </a:outerShdw>
            <a:reflection blurRad="0" dir="5400000" dist="38100" endA="0" endPos="30000" fadeDir="5400012" kx="0" rotWithShape="0" algn="bl" stA="82000" stPos="0" sy="-100000" ky="0"/>
          </a:effectLst>
        </p:spPr>
      </p:pic>
      <p:sp>
        <p:nvSpPr>
          <p:cNvPr id="229" name="Google Shape;229;p17"/>
          <p:cNvSpPr txBox="1"/>
          <p:nvPr>
            <p:ph type="ctrTitle"/>
          </p:nvPr>
        </p:nvSpPr>
        <p:spPr>
          <a:xfrm>
            <a:off x="5990313" y="2108750"/>
            <a:ext cx="18600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YoPo</a:t>
            </a:r>
            <a:endParaRPr b="1"/>
          </a:p>
        </p:txBody>
      </p:sp>
      <p:sp>
        <p:nvSpPr>
          <p:cNvPr id="230" name="Google Shape;230;p17"/>
          <p:cNvSpPr txBox="1"/>
          <p:nvPr/>
        </p:nvSpPr>
        <p:spPr>
          <a:xfrm>
            <a:off x="4437638" y="3450300"/>
            <a:ext cx="4664400" cy="17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solidFill>
                  <a:schemeClr val="lt1"/>
                </a:solidFill>
                <a:latin typeface="Lato"/>
                <a:ea typeface="Lato"/>
                <a:cs typeface="Lato"/>
                <a:sym typeface="Lato"/>
              </a:rPr>
              <a:t>Under the Guidance of   :  	 </a:t>
            </a:r>
            <a:r>
              <a:rPr lang="en-GB" sz="1500">
                <a:solidFill>
                  <a:schemeClr val="lt1"/>
                </a:solidFill>
                <a:latin typeface="Lato"/>
                <a:ea typeface="Lato"/>
                <a:cs typeface="Lato"/>
                <a:sym typeface="Lato"/>
              </a:rPr>
              <a:t>Dr. Mantosh Biswas</a:t>
            </a:r>
            <a:endParaRPr sz="15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GB">
                <a:solidFill>
                  <a:schemeClr val="lt1"/>
                </a:solidFill>
                <a:latin typeface="Lato"/>
                <a:ea typeface="Lato"/>
                <a:cs typeface="Lato"/>
                <a:sym typeface="Lato"/>
              </a:rPr>
              <a:t>By:</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GB">
                <a:solidFill>
                  <a:schemeClr val="lt1"/>
                </a:solidFill>
                <a:latin typeface="Lato"/>
                <a:ea typeface="Lato"/>
                <a:cs typeface="Lato"/>
                <a:sym typeface="Lato"/>
              </a:rPr>
              <a:t>Gyan Ujjwal 			2020UGCS001</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GB">
                <a:solidFill>
                  <a:schemeClr val="lt1"/>
                </a:solidFill>
                <a:latin typeface="Lato"/>
                <a:ea typeface="Lato"/>
                <a:cs typeface="Lato"/>
                <a:sym typeface="Lato"/>
              </a:rPr>
              <a:t>K. Hemanth Naik 			2020UGCS013</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GB">
                <a:solidFill>
                  <a:schemeClr val="lt1"/>
                </a:solidFill>
                <a:latin typeface="Lato"/>
                <a:ea typeface="Lato"/>
                <a:cs typeface="Lato"/>
                <a:sym typeface="Lato"/>
              </a:rPr>
              <a:t>Akhilesh Kumar Mishra 	2020UGCS053</a:t>
            </a:r>
            <a:endParaRPr>
              <a:solidFill>
                <a:schemeClr val="lt1"/>
              </a:solidFill>
              <a:latin typeface="Lato"/>
              <a:ea typeface="Lato"/>
              <a:cs typeface="Lato"/>
              <a:sym typeface="Lato"/>
            </a:endParaRPr>
          </a:p>
        </p:txBody>
      </p:sp>
      <p:sp>
        <p:nvSpPr>
          <p:cNvPr id="231" name="Google Shape;231;p17"/>
          <p:cNvSpPr txBox="1"/>
          <p:nvPr/>
        </p:nvSpPr>
        <p:spPr>
          <a:xfrm>
            <a:off x="5315325" y="1578588"/>
            <a:ext cx="32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latin typeface="Lato"/>
                <a:ea typeface="Lato"/>
                <a:cs typeface="Lato"/>
                <a:sym typeface="Lato"/>
              </a:rPr>
              <a:t>Term Evaluation of Minor Project</a:t>
            </a:r>
            <a:endParaRPr b="1">
              <a:solidFill>
                <a:schemeClr val="dk1"/>
              </a:solidFill>
              <a:latin typeface="Lato"/>
              <a:ea typeface="Lato"/>
              <a:cs typeface="Lato"/>
              <a:sym typeface="Lato"/>
            </a:endParaRPr>
          </a:p>
        </p:txBody>
      </p:sp>
      <p:pic>
        <p:nvPicPr>
          <p:cNvPr id="232" name="Google Shape;232;p17"/>
          <p:cNvPicPr preferRelativeResize="0"/>
          <p:nvPr/>
        </p:nvPicPr>
        <p:blipFill>
          <a:blip r:embed="rId4">
            <a:alphaModFix/>
          </a:blip>
          <a:stretch>
            <a:fillRect/>
          </a:stretch>
        </p:blipFill>
        <p:spPr>
          <a:xfrm>
            <a:off x="5479188" y="229450"/>
            <a:ext cx="2581275" cy="1219200"/>
          </a:xfrm>
          <a:prstGeom prst="rect">
            <a:avLst/>
          </a:prstGeom>
          <a:noFill/>
          <a:ln>
            <a:noFill/>
          </a:ln>
        </p:spPr>
      </p:pic>
      <p:cxnSp>
        <p:nvCxnSpPr>
          <p:cNvPr id="233" name="Google Shape;233;p17"/>
          <p:cNvCxnSpPr/>
          <p:nvPr/>
        </p:nvCxnSpPr>
        <p:spPr>
          <a:xfrm>
            <a:off x="5460925" y="1978788"/>
            <a:ext cx="2617800" cy="9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WebApp</a:t>
            </a:r>
            <a:endParaRPr/>
          </a:p>
        </p:txBody>
      </p:sp>
      <p:pic>
        <p:nvPicPr>
          <p:cNvPr id="318" name="Google Shape;318;p26"/>
          <p:cNvPicPr preferRelativeResize="0"/>
          <p:nvPr/>
        </p:nvPicPr>
        <p:blipFill>
          <a:blip r:embed="rId3">
            <a:alphaModFix/>
          </a:blip>
          <a:stretch>
            <a:fillRect/>
          </a:stretch>
        </p:blipFill>
        <p:spPr>
          <a:xfrm>
            <a:off x="1063225" y="971625"/>
            <a:ext cx="7507454" cy="3530850"/>
          </a:xfrm>
          <a:prstGeom prst="rect">
            <a:avLst/>
          </a:prstGeom>
          <a:noFill/>
          <a:ln>
            <a:noFill/>
          </a:ln>
        </p:spPr>
      </p:pic>
      <p:sp>
        <p:nvSpPr>
          <p:cNvPr id="319" name="Google Shape;319;p26"/>
          <p:cNvSpPr txBox="1"/>
          <p:nvPr/>
        </p:nvSpPr>
        <p:spPr>
          <a:xfrm>
            <a:off x="2074550" y="4599175"/>
            <a:ext cx="528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Fig 4: Home page our WebApp</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27"/>
          <p:cNvPicPr preferRelativeResize="0"/>
          <p:nvPr/>
        </p:nvPicPr>
        <p:blipFill>
          <a:blip r:embed="rId3">
            <a:alphaModFix/>
          </a:blip>
          <a:stretch>
            <a:fillRect/>
          </a:stretch>
        </p:blipFill>
        <p:spPr>
          <a:xfrm>
            <a:off x="795375" y="798550"/>
            <a:ext cx="8017174" cy="3668100"/>
          </a:xfrm>
          <a:prstGeom prst="rect">
            <a:avLst/>
          </a:prstGeom>
          <a:noFill/>
          <a:ln>
            <a:noFill/>
          </a:ln>
        </p:spPr>
      </p:pic>
      <p:sp>
        <p:nvSpPr>
          <p:cNvPr id="325" name="Google Shape;325;p27"/>
          <p:cNvSpPr txBox="1"/>
          <p:nvPr/>
        </p:nvSpPr>
        <p:spPr>
          <a:xfrm>
            <a:off x="1675925" y="4527900"/>
            <a:ext cx="62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Fig 5 : /start Route of page </a:t>
            </a:r>
            <a:r>
              <a:rPr lang="en-GB">
                <a:solidFill>
                  <a:schemeClr val="lt1"/>
                </a:solidFill>
                <a:latin typeface="Lato"/>
                <a:ea typeface="Lato"/>
                <a:cs typeface="Lato"/>
                <a:sym typeface="Lato"/>
              </a:rPr>
              <a:t>consisting</a:t>
            </a:r>
            <a:r>
              <a:rPr lang="en-GB">
                <a:solidFill>
                  <a:schemeClr val="lt1"/>
                </a:solidFill>
                <a:latin typeface="Lato"/>
                <a:ea typeface="Lato"/>
                <a:cs typeface="Lato"/>
                <a:sym typeface="Lato"/>
              </a:rPr>
              <a:t> of </a:t>
            </a:r>
            <a:r>
              <a:rPr lang="en-GB">
                <a:solidFill>
                  <a:schemeClr val="lt1"/>
                </a:solidFill>
                <a:latin typeface="Lato"/>
                <a:ea typeface="Lato"/>
                <a:cs typeface="Lato"/>
                <a:sym typeface="Lato"/>
              </a:rPr>
              <a:t>various</a:t>
            </a:r>
            <a:r>
              <a:rPr lang="en-GB">
                <a:solidFill>
                  <a:schemeClr val="lt1"/>
                </a:solidFill>
                <a:latin typeface="Lato"/>
                <a:ea typeface="Lato"/>
                <a:cs typeface="Lato"/>
                <a:sym typeface="Lato"/>
              </a:rPr>
              <a:t> yoga poses, here Tree Pose</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MovNet </a:t>
            </a:r>
            <a:r>
              <a:rPr lang="en-GB"/>
              <a:t> </a:t>
            </a:r>
            <a:endParaRPr/>
          </a:p>
        </p:txBody>
      </p:sp>
      <p:pic>
        <p:nvPicPr>
          <p:cNvPr id="331" name="Google Shape;331;p28"/>
          <p:cNvPicPr preferRelativeResize="0"/>
          <p:nvPr/>
        </p:nvPicPr>
        <p:blipFill>
          <a:blip r:embed="rId3">
            <a:alphaModFix/>
          </a:blip>
          <a:stretch>
            <a:fillRect/>
          </a:stretch>
        </p:blipFill>
        <p:spPr>
          <a:xfrm>
            <a:off x="372075" y="1063550"/>
            <a:ext cx="8449526" cy="3530850"/>
          </a:xfrm>
          <a:prstGeom prst="rect">
            <a:avLst/>
          </a:prstGeom>
          <a:noFill/>
          <a:ln>
            <a:noFill/>
          </a:ln>
        </p:spPr>
      </p:pic>
      <p:sp>
        <p:nvSpPr>
          <p:cNvPr id="332" name="Google Shape;332;p28"/>
          <p:cNvSpPr txBox="1"/>
          <p:nvPr/>
        </p:nvSpPr>
        <p:spPr>
          <a:xfrm>
            <a:off x="372088" y="4095800"/>
            <a:ext cx="844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Fig 6: Here we can see that our model is creating the dots on the joints so that it can track the movement.</a:t>
            </a:r>
            <a:endParaRPr>
              <a:solidFill>
                <a:schemeClr val="lt1"/>
              </a:solidFill>
              <a:latin typeface="Lato"/>
              <a:ea typeface="Lato"/>
              <a:cs typeface="Lato"/>
              <a:sym typeface="Lato"/>
            </a:endParaRPr>
          </a:p>
        </p:txBody>
      </p:sp>
      <p:sp>
        <p:nvSpPr>
          <p:cNvPr id="333" name="Google Shape;333;p28"/>
          <p:cNvSpPr txBox="1"/>
          <p:nvPr/>
        </p:nvSpPr>
        <p:spPr>
          <a:xfrm>
            <a:off x="893725" y="3734500"/>
            <a:ext cx="28179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GB">
                <a:latin typeface="Lato"/>
                <a:ea typeface="Lato"/>
                <a:cs typeface="Lato"/>
                <a:sym typeface="Lato"/>
              </a:rPr>
              <a:t>A. Dots on Flexion </a:t>
            </a:r>
            <a:endParaRPr>
              <a:latin typeface="Lato"/>
              <a:ea typeface="Lato"/>
              <a:cs typeface="Lato"/>
              <a:sym typeface="Lato"/>
            </a:endParaRPr>
          </a:p>
        </p:txBody>
      </p:sp>
      <p:sp>
        <p:nvSpPr>
          <p:cNvPr id="334" name="Google Shape;334;p28"/>
          <p:cNvSpPr txBox="1"/>
          <p:nvPr/>
        </p:nvSpPr>
        <p:spPr>
          <a:xfrm>
            <a:off x="5833975" y="3734500"/>
            <a:ext cx="28179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GB">
                <a:latin typeface="Lato"/>
                <a:ea typeface="Lato"/>
                <a:cs typeface="Lato"/>
                <a:sym typeface="Lato"/>
              </a:rPr>
              <a:t>B.  Yoga Illustrator</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Tree Pose  (Best Pose)</a:t>
            </a:r>
            <a:endParaRPr/>
          </a:p>
        </p:txBody>
      </p:sp>
      <p:pic>
        <p:nvPicPr>
          <p:cNvPr id="340" name="Google Shape;340;p29"/>
          <p:cNvPicPr preferRelativeResize="0"/>
          <p:nvPr/>
        </p:nvPicPr>
        <p:blipFill>
          <a:blip r:embed="rId3">
            <a:alphaModFix/>
          </a:blip>
          <a:stretch>
            <a:fillRect/>
          </a:stretch>
        </p:blipFill>
        <p:spPr>
          <a:xfrm>
            <a:off x="841950" y="1307850"/>
            <a:ext cx="7949992" cy="3530850"/>
          </a:xfrm>
          <a:prstGeom prst="rect">
            <a:avLst/>
          </a:prstGeom>
          <a:noFill/>
          <a:ln>
            <a:noFill/>
          </a:ln>
        </p:spPr>
      </p:pic>
      <p:sp>
        <p:nvSpPr>
          <p:cNvPr id="341" name="Google Shape;341;p29"/>
          <p:cNvSpPr txBox="1"/>
          <p:nvPr/>
        </p:nvSpPr>
        <p:spPr>
          <a:xfrm>
            <a:off x="841950" y="4223100"/>
            <a:ext cx="795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Fig 7: Once the model detects the correct pose attend, dots will be green and the counter begins.</a:t>
            </a:r>
            <a:endParaRPr>
              <a:solidFill>
                <a:schemeClr val="lt1"/>
              </a:solidFill>
              <a:latin typeface="Lato"/>
              <a:ea typeface="Lato"/>
              <a:cs typeface="Lato"/>
              <a:sym typeface="Lato"/>
            </a:endParaRPr>
          </a:p>
        </p:txBody>
      </p:sp>
      <p:sp>
        <p:nvSpPr>
          <p:cNvPr id="342" name="Google Shape;342;p29"/>
          <p:cNvSpPr txBox="1"/>
          <p:nvPr/>
        </p:nvSpPr>
        <p:spPr>
          <a:xfrm>
            <a:off x="1156050" y="3822900"/>
            <a:ext cx="28179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GB">
                <a:latin typeface="Lato"/>
                <a:ea typeface="Lato"/>
                <a:cs typeface="Lato"/>
                <a:sym typeface="Lato"/>
              </a:rPr>
              <a:t>A. Green Dots on Flexion </a:t>
            </a:r>
            <a:endParaRPr>
              <a:latin typeface="Lato"/>
              <a:ea typeface="Lato"/>
              <a:cs typeface="Lato"/>
              <a:sym typeface="Lato"/>
            </a:endParaRPr>
          </a:p>
        </p:txBody>
      </p:sp>
      <p:sp>
        <p:nvSpPr>
          <p:cNvPr id="343" name="Google Shape;343;p29"/>
          <p:cNvSpPr txBox="1"/>
          <p:nvPr/>
        </p:nvSpPr>
        <p:spPr>
          <a:xfrm>
            <a:off x="5974050" y="3822900"/>
            <a:ext cx="28179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GB">
                <a:latin typeface="Lato"/>
                <a:ea typeface="Lato"/>
                <a:cs typeface="Lato"/>
                <a:sym typeface="Lato"/>
              </a:rPr>
              <a:t>B. Yoga Illustrator</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Poses </a:t>
            </a:r>
            <a:endParaRPr/>
          </a:p>
        </p:txBody>
      </p:sp>
      <p:pic>
        <p:nvPicPr>
          <p:cNvPr id="349" name="Google Shape;349;p30"/>
          <p:cNvPicPr preferRelativeResize="0"/>
          <p:nvPr/>
        </p:nvPicPr>
        <p:blipFill>
          <a:blip r:embed="rId3">
            <a:alphaModFix/>
          </a:blip>
          <a:stretch>
            <a:fillRect/>
          </a:stretch>
        </p:blipFill>
        <p:spPr>
          <a:xfrm>
            <a:off x="1369650" y="1138775"/>
            <a:ext cx="6894601" cy="3530850"/>
          </a:xfrm>
          <a:prstGeom prst="rect">
            <a:avLst/>
          </a:prstGeom>
          <a:noFill/>
          <a:ln>
            <a:noFill/>
          </a:ln>
        </p:spPr>
      </p:pic>
      <p:sp>
        <p:nvSpPr>
          <p:cNvPr id="350" name="Google Shape;350;p30"/>
          <p:cNvSpPr txBox="1"/>
          <p:nvPr/>
        </p:nvSpPr>
        <p:spPr>
          <a:xfrm>
            <a:off x="1511100" y="4284725"/>
            <a:ext cx="87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highlight>
                  <a:schemeClr val="lt1"/>
                </a:highlight>
                <a:latin typeface="Lato"/>
                <a:ea typeface="Lato"/>
                <a:cs typeface="Lato"/>
                <a:sym typeface="Lato"/>
              </a:rPr>
              <a:t>Fig 8:</a:t>
            </a:r>
            <a:endParaRPr sz="1300">
              <a:highlight>
                <a:schemeClr val="lt1"/>
              </a:highlight>
              <a:latin typeface="Lato"/>
              <a:ea typeface="Lato"/>
              <a:cs typeface="Lato"/>
              <a:sym typeface="Lato"/>
            </a:endParaRPr>
          </a:p>
        </p:txBody>
      </p:sp>
      <p:sp>
        <p:nvSpPr>
          <p:cNvPr id="351" name="Google Shape;351;p30"/>
          <p:cNvSpPr txBox="1"/>
          <p:nvPr/>
        </p:nvSpPr>
        <p:spPr>
          <a:xfrm>
            <a:off x="5753550" y="4284725"/>
            <a:ext cx="87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highlight>
                  <a:schemeClr val="lt1"/>
                </a:highlight>
                <a:latin typeface="Lato"/>
                <a:ea typeface="Lato"/>
                <a:cs typeface="Lato"/>
                <a:sym typeface="Lato"/>
              </a:rPr>
              <a:t>Fig 10:</a:t>
            </a:r>
            <a:endParaRPr sz="1300">
              <a:highlight>
                <a:schemeClr val="lt1"/>
              </a:highlight>
              <a:latin typeface="Lato"/>
              <a:ea typeface="Lato"/>
              <a:cs typeface="Lato"/>
              <a:sym typeface="Lato"/>
            </a:endParaRPr>
          </a:p>
        </p:txBody>
      </p:sp>
      <p:sp>
        <p:nvSpPr>
          <p:cNvPr id="352" name="Google Shape;352;p30"/>
          <p:cNvSpPr txBox="1"/>
          <p:nvPr/>
        </p:nvSpPr>
        <p:spPr>
          <a:xfrm>
            <a:off x="3826075" y="4284725"/>
            <a:ext cx="87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highlight>
                  <a:schemeClr val="lt1"/>
                </a:highlight>
                <a:latin typeface="Lato"/>
                <a:ea typeface="Lato"/>
                <a:cs typeface="Lato"/>
                <a:sym typeface="Lato"/>
              </a:rPr>
              <a:t>Fig 9:</a:t>
            </a:r>
            <a:endParaRPr sz="1300">
              <a:highlight>
                <a:schemeClr val="lt1"/>
              </a:highlight>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Continued…</a:t>
            </a:r>
            <a:endParaRPr/>
          </a:p>
          <a:p>
            <a:pPr indent="0" lvl="0" marL="0" rtl="0" algn="l">
              <a:spcBef>
                <a:spcPts val="0"/>
              </a:spcBef>
              <a:spcAft>
                <a:spcPts val="0"/>
              </a:spcAft>
              <a:buNone/>
            </a:pPr>
            <a:r>
              <a:t/>
            </a:r>
            <a:endParaRPr/>
          </a:p>
        </p:txBody>
      </p:sp>
      <p:pic>
        <p:nvPicPr>
          <p:cNvPr id="358" name="Google Shape;358;p31"/>
          <p:cNvPicPr preferRelativeResize="0"/>
          <p:nvPr/>
        </p:nvPicPr>
        <p:blipFill>
          <a:blip r:embed="rId3">
            <a:alphaModFix/>
          </a:blip>
          <a:stretch>
            <a:fillRect/>
          </a:stretch>
        </p:blipFill>
        <p:spPr>
          <a:xfrm>
            <a:off x="1811200" y="1113075"/>
            <a:ext cx="5803701" cy="3530849"/>
          </a:xfrm>
          <a:prstGeom prst="rect">
            <a:avLst/>
          </a:prstGeom>
          <a:noFill/>
          <a:ln>
            <a:noFill/>
          </a:ln>
        </p:spPr>
      </p:pic>
      <p:sp>
        <p:nvSpPr>
          <p:cNvPr id="359" name="Google Shape;359;p31"/>
          <p:cNvSpPr txBox="1"/>
          <p:nvPr/>
        </p:nvSpPr>
        <p:spPr>
          <a:xfrm>
            <a:off x="2218325" y="4284725"/>
            <a:ext cx="87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highlight>
                  <a:schemeClr val="lt1"/>
                </a:highlight>
                <a:latin typeface="Lato"/>
                <a:ea typeface="Lato"/>
                <a:cs typeface="Lato"/>
                <a:sym typeface="Lato"/>
              </a:rPr>
              <a:t>Fig 11:</a:t>
            </a:r>
            <a:endParaRPr sz="1300">
              <a:highlight>
                <a:schemeClr val="lt1"/>
              </a:highlight>
              <a:latin typeface="Lato"/>
              <a:ea typeface="Lato"/>
              <a:cs typeface="Lato"/>
              <a:sym typeface="Lato"/>
            </a:endParaRPr>
          </a:p>
        </p:txBody>
      </p:sp>
      <p:sp>
        <p:nvSpPr>
          <p:cNvPr id="360" name="Google Shape;360;p31"/>
          <p:cNvSpPr txBox="1"/>
          <p:nvPr/>
        </p:nvSpPr>
        <p:spPr>
          <a:xfrm>
            <a:off x="4443400" y="4284725"/>
            <a:ext cx="87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highlight>
                  <a:schemeClr val="lt1"/>
                </a:highlight>
                <a:latin typeface="Lato"/>
                <a:ea typeface="Lato"/>
                <a:cs typeface="Lato"/>
                <a:sym typeface="Lato"/>
              </a:rPr>
              <a:t>Fig 12:</a:t>
            </a:r>
            <a:endParaRPr sz="1300">
              <a:highlight>
                <a:schemeClr val="lt1"/>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Continued.. </a:t>
            </a:r>
            <a:endParaRPr/>
          </a:p>
        </p:txBody>
      </p:sp>
      <p:pic>
        <p:nvPicPr>
          <p:cNvPr id="366" name="Google Shape;366;p32"/>
          <p:cNvPicPr preferRelativeResize="0"/>
          <p:nvPr/>
        </p:nvPicPr>
        <p:blipFill>
          <a:blip r:embed="rId3">
            <a:alphaModFix/>
          </a:blip>
          <a:stretch>
            <a:fillRect/>
          </a:stretch>
        </p:blipFill>
        <p:spPr>
          <a:xfrm>
            <a:off x="1530650" y="1113075"/>
            <a:ext cx="6082691" cy="3530850"/>
          </a:xfrm>
          <a:prstGeom prst="rect">
            <a:avLst/>
          </a:prstGeom>
          <a:noFill/>
          <a:ln>
            <a:noFill/>
          </a:ln>
        </p:spPr>
      </p:pic>
      <p:sp>
        <p:nvSpPr>
          <p:cNvPr id="367" name="Google Shape;367;p32"/>
          <p:cNvSpPr txBox="1"/>
          <p:nvPr/>
        </p:nvSpPr>
        <p:spPr>
          <a:xfrm>
            <a:off x="4494850" y="4207575"/>
            <a:ext cx="87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highlight>
                  <a:schemeClr val="lt1"/>
                </a:highlight>
                <a:latin typeface="Lato"/>
                <a:ea typeface="Lato"/>
                <a:cs typeface="Lato"/>
                <a:sym typeface="Lato"/>
              </a:rPr>
              <a:t>Fig 14:</a:t>
            </a:r>
            <a:endParaRPr sz="1300">
              <a:highlight>
                <a:schemeClr val="lt1"/>
              </a:highlight>
              <a:latin typeface="Lato"/>
              <a:ea typeface="Lato"/>
              <a:cs typeface="Lato"/>
              <a:sym typeface="Lato"/>
            </a:endParaRPr>
          </a:p>
        </p:txBody>
      </p:sp>
      <p:sp>
        <p:nvSpPr>
          <p:cNvPr id="368" name="Google Shape;368;p32"/>
          <p:cNvSpPr txBox="1"/>
          <p:nvPr/>
        </p:nvSpPr>
        <p:spPr>
          <a:xfrm>
            <a:off x="1792100" y="4207575"/>
            <a:ext cx="87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highlight>
                  <a:schemeClr val="lt1"/>
                </a:highlight>
                <a:latin typeface="Lato"/>
                <a:ea typeface="Lato"/>
                <a:cs typeface="Lato"/>
                <a:sym typeface="Lato"/>
              </a:rPr>
              <a:t>Fig 13:</a:t>
            </a:r>
            <a:endParaRPr sz="1300">
              <a:highlight>
                <a:schemeClr val="lt1"/>
              </a:highlight>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74" name="Google Shape;374;p33"/>
          <p:cNvSpPr txBox="1"/>
          <p:nvPr>
            <p:ph idx="1" type="body"/>
          </p:nvPr>
        </p:nvSpPr>
        <p:spPr>
          <a:xfrm>
            <a:off x="1297500" y="1794475"/>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500"/>
              <a:t>Human pose estimation is different as it has to localize and assemble human body parts on the basis of an already defined structure of the human body. </a:t>
            </a:r>
            <a:endParaRPr sz="1500"/>
          </a:p>
          <a:p>
            <a:pPr indent="0" lvl="0" marL="0" rtl="0" algn="just">
              <a:spcBef>
                <a:spcPts val="1600"/>
              </a:spcBef>
              <a:spcAft>
                <a:spcPts val="1600"/>
              </a:spcAft>
              <a:buNone/>
            </a:pPr>
            <a:r>
              <a:rPr lang="en-GB" sz="1500"/>
              <a:t>Application of pose estimation in fitness and sports can help prevent injuries and improve the performance of people’s workout. suggests, yoga self instruction systems carry the potential to make yoga popular along with making sure it is performed in the right manner.</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4"/>
          <p:cNvSpPr txBox="1"/>
          <p:nvPr>
            <p:ph type="title"/>
          </p:nvPr>
        </p:nvSpPr>
        <p:spPr>
          <a:xfrm>
            <a:off x="1283825" y="735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Contribution</a:t>
            </a:r>
            <a:endParaRPr/>
          </a:p>
        </p:txBody>
      </p:sp>
      <p:graphicFrame>
        <p:nvGraphicFramePr>
          <p:cNvPr id="380" name="Google Shape;380;p34"/>
          <p:cNvGraphicFramePr/>
          <p:nvPr/>
        </p:nvGraphicFramePr>
        <p:xfrm>
          <a:off x="952500" y="2273825"/>
          <a:ext cx="3000000" cy="3000000"/>
        </p:xfrm>
        <a:graphic>
          <a:graphicData uri="http://schemas.openxmlformats.org/drawingml/2006/table">
            <a:tbl>
              <a:tblPr>
                <a:noFill/>
                <a:tableStyleId>{BB734B71-872A-4C86-8A4E-6C17F4BE25E9}</a:tableStyleId>
              </a:tblPr>
              <a:tblGrid>
                <a:gridCol w="3619500"/>
                <a:gridCol w="3619500"/>
              </a:tblGrid>
              <a:tr h="381000">
                <a:tc>
                  <a:txBody>
                    <a:bodyPr/>
                    <a:lstStyle/>
                    <a:p>
                      <a:pPr indent="0" lvl="0" marL="0" rtl="0" algn="l">
                        <a:spcBef>
                          <a:spcPts val="0"/>
                        </a:spcBef>
                        <a:spcAft>
                          <a:spcPts val="0"/>
                        </a:spcAft>
                        <a:buNone/>
                      </a:pPr>
                      <a:r>
                        <a:rPr lang="en-GB">
                          <a:solidFill>
                            <a:schemeClr val="lt1"/>
                          </a:solidFill>
                        </a:rPr>
                        <a:t>Gyan Ujjwal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Worked on Machine Learning Part</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K. Hemanth Naik</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Worked on Research &amp; Training of Model</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Akhilesh Kumar Mishra</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Worked on Web App Part</a:t>
                      </a:r>
                      <a:endParaRPr>
                        <a:solidFill>
                          <a:schemeClr val="lt1"/>
                        </a:solidFill>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txBox="1"/>
          <p:nvPr>
            <p:ph type="title"/>
          </p:nvPr>
        </p:nvSpPr>
        <p:spPr>
          <a:xfrm>
            <a:off x="-5373375" y="1126700"/>
            <a:ext cx="34794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THANK YOU </a:t>
            </a:r>
            <a:endParaRPr/>
          </a:p>
        </p:txBody>
      </p:sp>
      <p:sp>
        <p:nvSpPr>
          <p:cNvPr id="386" name="Google Shape;386;p35"/>
          <p:cNvSpPr txBox="1"/>
          <p:nvPr/>
        </p:nvSpPr>
        <p:spPr>
          <a:xfrm>
            <a:off x="2759400" y="2602550"/>
            <a:ext cx="3625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lt1"/>
                </a:solidFill>
                <a:latin typeface="Lato"/>
                <a:ea typeface="Lato"/>
                <a:cs typeface="Lato"/>
                <a:sym typeface="Lato"/>
              </a:rPr>
              <a:t>THANK YOU</a:t>
            </a:r>
            <a:endParaRPr sz="25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9" name="Google Shape;239;p18"/>
          <p:cNvSpPr txBox="1"/>
          <p:nvPr>
            <p:ph idx="1" type="body"/>
          </p:nvPr>
        </p:nvSpPr>
        <p:spPr>
          <a:xfrm>
            <a:off x="3898350" y="897250"/>
            <a:ext cx="1347300" cy="66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3000"/>
              <a:t>YoPo</a:t>
            </a:r>
            <a:endParaRPr sz="3000"/>
          </a:p>
        </p:txBody>
      </p:sp>
      <p:sp>
        <p:nvSpPr>
          <p:cNvPr id="240" name="Google Shape;240;p18"/>
          <p:cNvSpPr txBox="1"/>
          <p:nvPr/>
        </p:nvSpPr>
        <p:spPr>
          <a:xfrm>
            <a:off x="1181000" y="2171550"/>
            <a:ext cx="7038900" cy="2301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900">
                <a:solidFill>
                  <a:schemeClr val="lt1"/>
                </a:solidFill>
                <a:latin typeface="Lato"/>
                <a:ea typeface="Lato"/>
                <a:cs typeface="Lato"/>
                <a:sym typeface="Lato"/>
              </a:rPr>
              <a:t>This will be a Yoga Pose Detector that will work as a </a:t>
            </a:r>
            <a:r>
              <a:rPr lang="en-GB" sz="1900">
                <a:solidFill>
                  <a:schemeClr val="lt1"/>
                </a:solidFill>
                <a:latin typeface="Lato"/>
                <a:ea typeface="Lato"/>
                <a:cs typeface="Lato"/>
                <a:sym typeface="Lato"/>
              </a:rPr>
              <a:t>personal</a:t>
            </a:r>
            <a:r>
              <a:rPr lang="en-GB" sz="1900">
                <a:solidFill>
                  <a:schemeClr val="lt1"/>
                </a:solidFill>
                <a:latin typeface="Lato"/>
                <a:ea typeface="Lato"/>
                <a:cs typeface="Lato"/>
                <a:sym typeface="Lato"/>
              </a:rPr>
              <a:t> </a:t>
            </a:r>
            <a:r>
              <a:rPr lang="en-GB" sz="1900">
                <a:solidFill>
                  <a:schemeClr val="lt1"/>
                </a:solidFill>
                <a:latin typeface="Lato"/>
                <a:ea typeface="Lato"/>
                <a:cs typeface="Lato"/>
                <a:sym typeface="Lato"/>
              </a:rPr>
              <a:t>trainer</a:t>
            </a:r>
            <a:r>
              <a:rPr lang="en-GB" sz="1900">
                <a:solidFill>
                  <a:schemeClr val="lt1"/>
                </a:solidFill>
                <a:latin typeface="Lato"/>
                <a:ea typeface="Lato"/>
                <a:cs typeface="Lato"/>
                <a:sym typeface="Lato"/>
              </a:rPr>
              <a:t> in which a person can perform different exercises and our model will detect the correct posture for that yoga pose and calculate the best time via live image processing </a:t>
            </a:r>
            <a:r>
              <a:rPr lang="en-GB" sz="1900">
                <a:solidFill>
                  <a:schemeClr val="lt1"/>
                </a:solidFill>
                <a:latin typeface="Lato"/>
                <a:ea typeface="Lato"/>
                <a:cs typeface="Lato"/>
                <a:sym typeface="Lato"/>
              </a:rPr>
              <a:t>technique</a:t>
            </a:r>
            <a:r>
              <a:rPr lang="en-GB" sz="1900">
                <a:solidFill>
                  <a:schemeClr val="lt1"/>
                </a:solidFill>
                <a:latin typeface="Lato"/>
                <a:ea typeface="Lato"/>
                <a:cs typeface="Lato"/>
                <a:sym typeface="Lato"/>
              </a:rPr>
              <a:t>.</a:t>
            </a:r>
            <a:endParaRPr sz="1900">
              <a:solidFill>
                <a:schemeClr val="lt1"/>
              </a:solidFill>
              <a:latin typeface="Lato"/>
              <a:ea typeface="Lato"/>
              <a:cs typeface="Lato"/>
              <a:sym typeface="Lato"/>
            </a:endParaRPr>
          </a:p>
          <a:p>
            <a:pPr indent="0" lvl="0" marL="0" rtl="0" algn="just">
              <a:spcBef>
                <a:spcPts val="0"/>
              </a:spcBef>
              <a:spcAft>
                <a:spcPts val="0"/>
              </a:spcAft>
              <a:buNone/>
            </a:pPr>
            <a:r>
              <a:t/>
            </a:r>
            <a:endParaRPr sz="1500">
              <a:solidFill>
                <a:schemeClr val="lt1"/>
              </a:solidFill>
              <a:latin typeface="Lato"/>
              <a:ea typeface="Lato"/>
              <a:cs typeface="Lato"/>
              <a:sym typeface="Lato"/>
            </a:endParaRPr>
          </a:p>
          <a:p>
            <a:pPr indent="0" lvl="0" marL="0" rtl="0" algn="just">
              <a:spcBef>
                <a:spcPts val="0"/>
              </a:spcBef>
              <a:spcAft>
                <a:spcPts val="0"/>
              </a:spcAft>
              <a:buNone/>
            </a:pPr>
            <a:r>
              <a:t/>
            </a:r>
            <a:endParaRPr sz="15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832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46" name="Google Shape;246;p19"/>
          <p:cNvSpPr txBox="1"/>
          <p:nvPr>
            <p:ph idx="1" type="body"/>
          </p:nvPr>
        </p:nvSpPr>
        <p:spPr>
          <a:xfrm>
            <a:off x="2030400" y="216735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FFFFFF"/>
                </a:solidFill>
              </a:rPr>
              <a:t>Everyone can not afford a personal </a:t>
            </a:r>
            <a:r>
              <a:rPr lang="en-GB" sz="1500">
                <a:solidFill>
                  <a:srgbClr val="FFFFFF"/>
                </a:solidFill>
              </a:rPr>
              <a:t>trainer</a:t>
            </a:r>
            <a:r>
              <a:rPr lang="en-GB" sz="1500">
                <a:solidFill>
                  <a:srgbClr val="FFFFFF"/>
                </a:solidFill>
              </a:rPr>
              <a:t> to perform the daily yoga </a:t>
            </a:r>
            <a:r>
              <a:rPr lang="en-GB" sz="1500">
                <a:solidFill>
                  <a:srgbClr val="FFFFFF"/>
                </a:solidFill>
              </a:rPr>
              <a:t>activities</a:t>
            </a:r>
            <a:r>
              <a:rPr lang="en-GB" sz="1500">
                <a:solidFill>
                  <a:srgbClr val="FFFFFF"/>
                </a:solidFill>
              </a:rPr>
              <a:t>. </a:t>
            </a:r>
            <a:endParaRPr sz="1500">
              <a:solidFill>
                <a:srgbClr val="FFFFFF"/>
              </a:solidFill>
            </a:endParaRPr>
          </a:p>
        </p:txBody>
      </p:sp>
      <p:sp>
        <p:nvSpPr>
          <p:cNvPr id="247" name="Google Shape;247;p19"/>
          <p:cNvSpPr txBox="1"/>
          <p:nvPr/>
        </p:nvSpPr>
        <p:spPr>
          <a:xfrm>
            <a:off x="1297500" y="33972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8" name="Google Shape;248;p19"/>
          <p:cNvSpPr txBox="1"/>
          <p:nvPr>
            <p:ph idx="1" type="body"/>
          </p:nvPr>
        </p:nvSpPr>
        <p:spPr>
          <a:xfrm>
            <a:off x="2030400" y="328778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FFFFFF"/>
                </a:solidFill>
              </a:rPr>
              <a:t>Without guidance most of the people are performing wrong yoga postures. Doing correct Yoga posture can only benefits a person.</a:t>
            </a:r>
            <a:endParaRPr sz="1500">
              <a:solidFill>
                <a:srgbClr val="FFFFFF"/>
              </a:solidFill>
            </a:endParaRPr>
          </a:p>
        </p:txBody>
      </p:sp>
      <p:sp>
        <p:nvSpPr>
          <p:cNvPr id="249" name="Google Shape;249;p19"/>
          <p:cNvSpPr txBox="1"/>
          <p:nvPr/>
        </p:nvSpPr>
        <p:spPr>
          <a:xfrm>
            <a:off x="1297500" y="2279150"/>
            <a:ext cx="732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a:t>
            </a:r>
            <a:endParaRPr>
              <a:solidFill>
                <a:schemeClr val="lt1"/>
              </a:solidFill>
            </a:endParaRPr>
          </a:p>
          <a:p>
            <a:pPr indent="0" lvl="0" marL="0" rtl="0" algn="l">
              <a:spcBef>
                <a:spcPts val="0"/>
              </a:spcBef>
              <a:spcAft>
                <a:spcPts val="0"/>
              </a:spcAft>
              <a:buNone/>
            </a:pPr>
            <a:r>
              <a:t/>
            </a:r>
            <a:endParaRPr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a:t>
            </a:r>
            <a:r>
              <a:rPr lang="en-GB"/>
              <a:t>bjective</a:t>
            </a:r>
            <a:endParaRPr/>
          </a:p>
        </p:txBody>
      </p:sp>
      <p:sp>
        <p:nvSpPr>
          <p:cNvPr id="255" name="Google Shape;255;p20"/>
          <p:cNvSpPr txBox="1"/>
          <p:nvPr>
            <p:ph idx="1" type="body"/>
          </p:nvPr>
        </p:nvSpPr>
        <p:spPr>
          <a:xfrm>
            <a:off x="3752750" y="1245000"/>
            <a:ext cx="4683900" cy="2536200"/>
          </a:xfrm>
          <a:prstGeom prst="rect">
            <a:avLst/>
          </a:prstGeom>
          <a:ln>
            <a:noFill/>
          </a:ln>
        </p:spPr>
        <p:txBody>
          <a:bodyPr anchorCtr="0" anchor="t" bIns="91425" lIns="91425" spcFirstLastPara="1" rIns="91425" wrap="square" tIns="91425">
            <a:noAutofit/>
          </a:bodyPr>
          <a:lstStyle/>
          <a:p>
            <a:pPr indent="-320675" lvl="0" marL="457200" rtl="0" algn="just">
              <a:spcBef>
                <a:spcPts val="0"/>
              </a:spcBef>
              <a:spcAft>
                <a:spcPts val="0"/>
              </a:spcAft>
              <a:buClr>
                <a:schemeClr val="lt1"/>
              </a:buClr>
              <a:buSzPts val="1450"/>
              <a:buFont typeface="Roboto"/>
              <a:buChar char="-"/>
            </a:pPr>
            <a:r>
              <a:rPr lang="en-GB" sz="1450">
                <a:solidFill>
                  <a:srgbClr val="FFFFFF"/>
                </a:solidFill>
                <a:latin typeface="Roboto"/>
                <a:ea typeface="Roboto"/>
                <a:cs typeface="Roboto"/>
                <a:sym typeface="Roboto"/>
              </a:rPr>
              <a:t>To detect major flexion points of human body</a:t>
            </a:r>
            <a:endParaRPr sz="1450">
              <a:solidFill>
                <a:srgbClr val="FFFFFF"/>
              </a:solidFill>
              <a:latin typeface="Roboto"/>
              <a:ea typeface="Roboto"/>
              <a:cs typeface="Roboto"/>
              <a:sym typeface="Roboto"/>
            </a:endParaRPr>
          </a:p>
          <a:p>
            <a:pPr indent="-320675" lvl="0" marL="457200" rtl="0" algn="just">
              <a:spcBef>
                <a:spcPts val="0"/>
              </a:spcBef>
              <a:spcAft>
                <a:spcPts val="0"/>
              </a:spcAft>
              <a:buClr>
                <a:srgbClr val="FFFFFF"/>
              </a:buClr>
              <a:buSzPts val="1450"/>
              <a:buFont typeface="Roboto"/>
              <a:buChar char="-"/>
            </a:pPr>
            <a:r>
              <a:rPr lang="en-GB" sz="1450">
                <a:solidFill>
                  <a:srgbClr val="FFFFFF"/>
                </a:solidFill>
                <a:latin typeface="Roboto"/>
                <a:ea typeface="Roboto"/>
                <a:cs typeface="Roboto"/>
                <a:sym typeface="Roboto"/>
              </a:rPr>
              <a:t>Classification of frame data into different yoga poses</a:t>
            </a:r>
            <a:endParaRPr sz="1450">
              <a:solidFill>
                <a:srgbClr val="FFFFFF"/>
              </a:solidFill>
              <a:latin typeface="Roboto"/>
              <a:ea typeface="Roboto"/>
              <a:cs typeface="Roboto"/>
              <a:sym typeface="Roboto"/>
            </a:endParaRPr>
          </a:p>
          <a:p>
            <a:pPr indent="-320675" lvl="0" marL="457200" rtl="0" algn="just">
              <a:spcBef>
                <a:spcPts val="0"/>
              </a:spcBef>
              <a:spcAft>
                <a:spcPts val="0"/>
              </a:spcAft>
              <a:buClr>
                <a:srgbClr val="FFFFFF"/>
              </a:buClr>
              <a:buSzPts val="1450"/>
              <a:buFont typeface="Roboto"/>
              <a:buChar char="-"/>
            </a:pPr>
            <a:r>
              <a:rPr lang="en-GB" sz="1450">
                <a:solidFill>
                  <a:srgbClr val="FFFFFF"/>
                </a:solidFill>
                <a:latin typeface="Roboto"/>
                <a:ea typeface="Roboto"/>
                <a:cs typeface="Roboto"/>
                <a:sym typeface="Roboto"/>
              </a:rPr>
              <a:t>Live feed capture and detection of pose and movement</a:t>
            </a:r>
            <a:endParaRPr sz="1450">
              <a:solidFill>
                <a:srgbClr val="FFFFFF"/>
              </a:solidFill>
              <a:latin typeface="Roboto"/>
              <a:ea typeface="Roboto"/>
              <a:cs typeface="Roboto"/>
              <a:sym typeface="Roboto"/>
            </a:endParaRPr>
          </a:p>
          <a:p>
            <a:pPr indent="-320675" lvl="0" marL="457200" rtl="0" algn="just">
              <a:spcBef>
                <a:spcPts val="0"/>
              </a:spcBef>
              <a:spcAft>
                <a:spcPts val="0"/>
              </a:spcAft>
              <a:buClr>
                <a:srgbClr val="FFFFFF"/>
              </a:buClr>
              <a:buSzPts val="1450"/>
              <a:buFont typeface="Roboto"/>
              <a:buChar char="-"/>
            </a:pPr>
            <a:r>
              <a:rPr lang="en-GB" sz="1450">
                <a:solidFill>
                  <a:srgbClr val="FFFFFF"/>
                </a:solidFill>
                <a:latin typeface="Roboto"/>
                <a:ea typeface="Roboto"/>
                <a:cs typeface="Roboto"/>
                <a:sym typeface="Roboto"/>
              </a:rPr>
              <a:t>Accuracy measurement of yoga pose in real time. </a:t>
            </a:r>
            <a:endParaRPr sz="145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61" name="Google Shape;261;p2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Yoga Enthusiast</a:t>
            </a:r>
            <a:endParaRPr>
              <a:solidFill>
                <a:srgbClr val="FFFFFF"/>
              </a:solidFill>
            </a:endParaRPr>
          </a:p>
          <a:p>
            <a:pPr indent="0" lvl="0" marL="0" rtl="0" algn="l">
              <a:spcBef>
                <a:spcPts val="1600"/>
              </a:spcBef>
              <a:spcAft>
                <a:spcPts val="0"/>
              </a:spcAft>
              <a:buNone/>
            </a:pPr>
            <a:r>
              <a:rPr lang="en-GB">
                <a:solidFill>
                  <a:srgbClr val="FFFFFF"/>
                </a:solidFill>
              </a:rPr>
              <a:t>Age : 16 to 70</a:t>
            </a:r>
            <a:endParaRPr>
              <a:solidFill>
                <a:srgbClr val="FFFFFF"/>
              </a:solidFill>
            </a:endParaRPr>
          </a:p>
          <a:p>
            <a:pPr indent="0" lvl="0" marL="0" rtl="0" algn="l">
              <a:spcBef>
                <a:spcPts val="1600"/>
              </a:spcBef>
              <a:spcAft>
                <a:spcPts val="0"/>
              </a:spcAft>
              <a:buNone/>
            </a:pPr>
            <a:r>
              <a:rPr lang="en-GB">
                <a:solidFill>
                  <a:srgbClr val="FFFFFF"/>
                </a:solidFill>
              </a:rPr>
              <a:t>Physiotherapy patients</a:t>
            </a:r>
            <a:endParaRPr>
              <a:solidFill>
                <a:srgbClr val="FFFFFF"/>
              </a:solidFill>
            </a:endParaRPr>
          </a:p>
          <a:p>
            <a:pPr indent="0" lvl="0" marL="0" rtl="0" algn="l">
              <a:spcBef>
                <a:spcPts val="1600"/>
              </a:spcBef>
              <a:spcAft>
                <a:spcPts val="0"/>
              </a:spcAft>
              <a:buNone/>
            </a:pPr>
            <a:r>
              <a:rPr lang="en-GB">
                <a:solidFill>
                  <a:srgbClr val="FFFFFF"/>
                </a:solidFill>
              </a:rPr>
              <a:t>Anxiety patients</a:t>
            </a:r>
            <a:endParaRPr>
              <a:solidFill>
                <a:srgbClr val="FFFFFF"/>
              </a:solidFill>
            </a:endParaRPr>
          </a:p>
          <a:p>
            <a:pPr indent="0" lvl="0" marL="0" rtl="0" algn="l">
              <a:spcBef>
                <a:spcPts val="1600"/>
              </a:spcBef>
              <a:spcAft>
                <a:spcPts val="0"/>
              </a:spcAft>
              <a:buNone/>
            </a:pPr>
            <a:r>
              <a:rPr lang="en-GB">
                <a:solidFill>
                  <a:srgbClr val="FFFFFF"/>
                </a:solidFill>
              </a:rPr>
              <a:t>Audience aiming for general Fitness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descr="offset_comp_267026.jpg" id="262" name="Google Shape;262;p21"/>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3" name="Google Shape;263;p21"/>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4" name="Google Shape;264;p21"/>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5" name="Google Shape;265;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Software Requirements</a:t>
            </a:r>
            <a:endParaRPr/>
          </a:p>
        </p:txBody>
      </p:sp>
      <p:sp>
        <p:nvSpPr>
          <p:cNvPr id="271" name="Google Shape;271;p22"/>
          <p:cNvSpPr txBox="1"/>
          <p:nvPr>
            <p:ph idx="1" type="body"/>
          </p:nvPr>
        </p:nvSpPr>
        <p:spPr>
          <a:xfrm>
            <a:off x="1297500" y="1567550"/>
            <a:ext cx="5609700" cy="197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solidFill>
                  <a:srgbClr val="FFFFFF"/>
                </a:solidFill>
              </a:rPr>
              <a:t>Tensor Flow</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Pandas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Numpy</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Sklearn</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OpenCV</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ReactJs</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descr="offset_comp_442889_edtied2.jpg" id="272" name="Google Shape;272;p22"/>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Training</a:t>
            </a:r>
            <a:endParaRPr/>
          </a:p>
        </p:txBody>
      </p:sp>
      <p:sp>
        <p:nvSpPr>
          <p:cNvPr id="278" name="Google Shape;278;p23"/>
          <p:cNvSpPr txBox="1"/>
          <p:nvPr>
            <p:ph idx="1" type="body"/>
          </p:nvPr>
        </p:nvSpPr>
        <p:spPr>
          <a:xfrm>
            <a:off x="3243475" y="1964550"/>
            <a:ext cx="5760900" cy="20508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AutoNum type="arabicPeriod"/>
            </a:pPr>
            <a:r>
              <a:rPr lang="en-GB"/>
              <a:t>Image Dataset has been passed for landmark detection.</a:t>
            </a:r>
            <a:endParaRPr/>
          </a:p>
          <a:p>
            <a:pPr indent="-311150" lvl="0" marL="457200" rtl="0" algn="just">
              <a:spcBef>
                <a:spcPts val="0"/>
              </a:spcBef>
              <a:spcAft>
                <a:spcPts val="0"/>
              </a:spcAft>
              <a:buSzPts val="1300"/>
              <a:buAutoNum type="arabicPeriod"/>
            </a:pPr>
            <a:r>
              <a:rPr lang="en-GB"/>
              <a:t>Thunder MoveNet module is utilised to generate 14 landmarks.</a:t>
            </a:r>
            <a:endParaRPr/>
          </a:p>
          <a:p>
            <a:pPr indent="-311150" lvl="0" marL="457200" rtl="0" algn="just">
              <a:spcBef>
                <a:spcPts val="0"/>
              </a:spcBef>
              <a:spcAft>
                <a:spcPts val="0"/>
              </a:spcAft>
              <a:buSzPts val="1300"/>
              <a:buAutoNum type="arabicPeriod"/>
            </a:pPr>
            <a:r>
              <a:rPr lang="en-GB"/>
              <a:t>New Landmarks are generated for centers of changes and the whole shape is transformed according to </a:t>
            </a:r>
            <a:r>
              <a:rPr lang="en-GB"/>
              <a:t>the</a:t>
            </a:r>
            <a:r>
              <a:rPr lang="en-GB"/>
              <a:t> image.</a:t>
            </a:r>
            <a:endParaRPr/>
          </a:p>
          <a:p>
            <a:pPr indent="-311150" lvl="0" marL="457200" rtl="0" algn="just">
              <a:spcBef>
                <a:spcPts val="0"/>
              </a:spcBef>
              <a:spcAft>
                <a:spcPts val="0"/>
              </a:spcAft>
              <a:buSzPts val="1300"/>
              <a:buAutoNum type="arabicPeriod"/>
            </a:pPr>
            <a:r>
              <a:rPr lang="en-GB"/>
              <a:t>The trained weights are updated</a:t>
            </a:r>
            <a:endParaRPr/>
          </a:p>
          <a:p>
            <a:pPr indent="-311150" lvl="0" marL="457200" rtl="0" algn="just">
              <a:spcBef>
                <a:spcPts val="0"/>
              </a:spcBef>
              <a:spcAft>
                <a:spcPts val="0"/>
              </a:spcAft>
              <a:buSzPts val="1300"/>
              <a:buAutoNum type="arabicPeriod"/>
            </a:pPr>
            <a:r>
              <a:rPr lang="en-GB"/>
              <a:t>Pose is classified to the classes using CNN and clustering and best weights are updated.</a:t>
            </a:r>
            <a:endParaRPr/>
          </a:p>
        </p:txBody>
      </p:sp>
      <p:sp>
        <p:nvSpPr>
          <p:cNvPr id="279" name="Google Shape;279;p23"/>
          <p:cNvSpPr/>
          <p:nvPr/>
        </p:nvSpPr>
        <p:spPr>
          <a:xfrm>
            <a:off x="848850" y="1307850"/>
            <a:ext cx="1966500" cy="5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Input Image Data</a:t>
            </a:r>
            <a:endParaRPr/>
          </a:p>
        </p:txBody>
      </p:sp>
      <p:sp>
        <p:nvSpPr>
          <p:cNvPr id="280" name="Google Shape;280;p23"/>
          <p:cNvSpPr/>
          <p:nvPr/>
        </p:nvSpPr>
        <p:spPr>
          <a:xfrm>
            <a:off x="848850" y="2254525"/>
            <a:ext cx="1966500" cy="5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Landmark Detection</a:t>
            </a:r>
            <a:endParaRPr/>
          </a:p>
        </p:txBody>
      </p:sp>
      <p:sp>
        <p:nvSpPr>
          <p:cNvPr id="281" name="Google Shape;281;p23"/>
          <p:cNvSpPr/>
          <p:nvPr/>
        </p:nvSpPr>
        <p:spPr>
          <a:xfrm>
            <a:off x="848850" y="3177525"/>
            <a:ext cx="1966500" cy="5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Landmark Transformation &amp; Generation</a:t>
            </a:r>
            <a:endParaRPr/>
          </a:p>
        </p:txBody>
      </p:sp>
      <p:sp>
        <p:nvSpPr>
          <p:cNvPr id="282" name="Google Shape;282;p23"/>
          <p:cNvSpPr/>
          <p:nvPr/>
        </p:nvSpPr>
        <p:spPr>
          <a:xfrm>
            <a:off x="848850" y="4100525"/>
            <a:ext cx="1966500" cy="5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Pose Classification</a:t>
            </a:r>
            <a:endParaRPr/>
          </a:p>
        </p:txBody>
      </p:sp>
      <p:sp>
        <p:nvSpPr>
          <p:cNvPr id="283" name="Google Shape;283;p23"/>
          <p:cNvSpPr/>
          <p:nvPr/>
        </p:nvSpPr>
        <p:spPr>
          <a:xfrm>
            <a:off x="1693500" y="1916200"/>
            <a:ext cx="214200" cy="338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1693500" y="3777900"/>
            <a:ext cx="214200" cy="338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1693500" y="2831238"/>
            <a:ext cx="214200" cy="338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txBox="1"/>
          <p:nvPr/>
        </p:nvSpPr>
        <p:spPr>
          <a:xfrm>
            <a:off x="649050" y="4724550"/>
            <a:ext cx="23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Fig 1: Training Model</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4"/>
          <p:cNvSpPr txBox="1"/>
          <p:nvPr>
            <p:ph type="title"/>
          </p:nvPr>
        </p:nvSpPr>
        <p:spPr>
          <a:xfrm>
            <a:off x="1297450" y="103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testing and Validation</a:t>
            </a:r>
            <a:endParaRPr/>
          </a:p>
        </p:txBody>
      </p:sp>
      <p:sp>
        <p:nvSpPr>
          <p:cNvPr id="292" name="Google Shape;292;p24"/>
          <p:cNvSpPr txBox="1"/>
          <p:nvPr>
            <p:ph idx="1" type="body"/>
          </p:nvPr>
        </p:nvSpPr>
        <p:spPr>
          <a:xfrm>
            <a:off x="3155850" y="1692350"/>
            <a:ext cx="5596500" cy="2518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AutoNum type="arabicPeriod"/>
            </a:pPr>
            <a:r>
              <a:rPr lang="en-GB"/>
              <a:t>Model imports the best weights evaluated during </a:t>
            </a:r>
            <a:r>
              <a:rPr lang="en-GB"/>
              <a:t>training.</a:t>
            </a:r>
            <a:endParaRPr/>
          </a:p>
          <a:p>
            <a:pPr indent="-311150" lvl="0" marL="457200" rtl="0" algn="just">
              <a:spcBef>
                <a:spcPts val="0"/>
              </a:spcBef>
              <a:spcAft>
                <a:spcPts val="0"/>
              </a:spcAft>
              <a:buSzPts val="1300"/>
              <a:buAutoNum type="arabicPeriod"/>
            </a:pPr>
            <a:r>
              <a:rPr lang="en-GB"/>
              <a:t>Video image is divided into frames according to frame rate of webcam ( ~30fps).</a:t>
            </a:r>
            <a:endParaRPr/>
          </a:p>
          <a:p>
            <a:pPr indent="-311150" lvl="0" marL="457200" rtl="0" algn="just">
              <a:spcBef>
                <a:spcPts val="0"/>
              </a:spcBef>
              <a:spcAft>
                <a:spcPts val="0"/>
              </a:spcAft>
              <a:buSzPts val="1300"/>
              <a:buAutoNum type="arabicPeriod"/>
            </a:pPr>
            <a:r>
              <a:rPr lang="en-GB"/>
              <a:t>Landmarks were detected and transformation and preprocessing to feed the landmarks into the model was done.</a:t>
            </a:r>
            <a:endParaRPr/>
          </a:p>
          <a:p>
            <a:pPr indent="-311150" lvl="0" marL="457200" rtl="0" algn="just">
              <a:spcBef>
                <a:spcPts val="0"/>
              </a:spcBef>
              <a:spcAft>
                <a:spcPts val="0"/>
              </a:spcAft>
              <a:buSzPts val="1300"/>
              <a:buAutoNum type="arabicPeriod"/>
            </a:pPr>
            <a:r>
              <a:rPr lang="en-GB"/>
              <a:t>The classification of pose according to the testing pose parameters were done using CNN.</a:t>
            </a:r>
            <a:endParaRPr/>
          </a:p>
          <a:p>
            <a:pPr indent="-311150" lvl="0" marL="457200" rtl="0" algn="just">
              <a:spcBef>
                <a:spcPts val="0"/>
              </a:spcBef>
              <a:spcAft>
                <a:spcPts val="0"/>
              </a:spcAft>
              <a:buSzPts val="1300"/>
              <a:buAutoNum type="arabicPeriod"/>
            </a:pPr>
            <a:r>
              <a:rPr lang="en-GB"/>
              <a:t>Comparison to best weights with the pose parameters is done to evaluate best pose time. </a:t>
            </a:r>
            <a:endParaRPr/>
          </a:p>
        </p:txBody>
      </p:sp>
      <p:sp>
        <p:nvSpPr>
          <p:cNvPr id="293" name="Google Shape;293;p24"/>
          <p:cNvSpPr/>
          <p:nvPr/>
        </p:nvSpPr>
        <p:spPr>
          <a:xfrm>
            <a:off x="773350" y="1307850"/>
            <a:ext cx="1966500" cy="38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Input VideoData</a:t>
            </a:r>
            <a:endParaRPr/>
          </a:p>
        </p:txBody>
      </p:sp>
      <p:sp>
        <p:nvSpPr>
          <p:cNvPr id="294" name="Google Shape;294;p24"/>
          <p:cNvSpPr/>
          <p:nvPr/>
        </p:nvSpPr>
        <p:spPr>
          <a:xfrm>
            <a:off x="773350" y="1903596"/>
            <a:ext cx="1966500" cy="38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Framing</a:t>
            </a:r>
            <a:endParaRPr/>
          </a:p>
        </p:txBody>
      </p:sp>
      <p:sp>
        <p:nvSpPr>
          <p:cNvPr id="295" name="Google Shape;295;p24"/>
          <p:cNvSpPr/>
          <p:nvPr/>
        </p:nvSpPr>
        <p:spPr>
          <a:xfrm>
            <a:off x="773350" y="2494546"/>
            <a:ext cx="1966500" cy="38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Landmark Detection</a:t>
            </a:r>
            <a:endParaRPr/>
          </a:p>
        </p:txBody>
      </p:sp>
      <p:sp>
        <p:nvSpPr>
          <p:cNvPr id="296" name="Google Shape;296;p24"/>
          <p:cNvSpPr/>
          <p:nvPr/>
        </p:nvSpPr>
        <p:spPr>
          <a:xfrm>
            <a:off x="773350" y="3090288"/>
            <a:ext cx="1966500" cy="5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Landmarks Transformation &amp; Generation</a:t>
            </a:r>
            <a:endParaRPr/>
          </a:p>
        </p:txBody>
      </p:sp>
      <p:sp>
        <p:nvSpPr>
          <p:cNvPr id="297" name="Google Shape;297;p24"/>
          <p:cNvSpPr/>
          <p:nvPr/>
        </p:nvSpPr>
        <p:spPr>
          <a:xfrm>
            <a:off x="773350" y="3893950"/>
            <a:ext cx="1966500" cy="31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Pose Classification</a:t>
            </a:r>
            <a:endParaRPr/>
          </a:p>
        </p:txBody>
      </p:sp>
      <p:sp>
        <p:nvSpPr>
          <p:cNvPr id="298" name="Google Shape;298;p24"/>
          <p:cNvSpPr/>
          <p:nvPr/>
        </p:nvSpPr>
        <p:spPr>
          <a:xfrm>
            <a:off x="773275" y="4449900"/>
            <a:ext cx="1966500" cy="38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Best Pose Evaluation</a:t>
            </a:r>
            <a:endParaRPr/>
          </a:p>
        </p:txBody>
      </p:sp>
      <p:sp>
        <p:nvSpPr>
          <p:cNvPr id="299" name="Google Shape;299;p24"/>
          <p:cNvSpPr/>
          <p:nvPr/>
        </p:nvSpPr>
        <p:spPr>
          <a:xfrm>
            <a:off x="1655800" y="1703250"/>
            <a:ext cx="201600" cy="197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1655800" y="3682438"/>
            <a:ext cx="201600" cy="197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1655800" y="2886175"/>
            <a:ext cx="201600" cy="197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1655800" y="2298275"/>
            <a:ext cx="201600" cy="197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rot="5400000">
            <a:off x="1655724" y="4231625"/>
            <a:ext cx="201600" cy="19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txBox="1"/>
          <p:nvPr/>
        </p:nvSpPr>
        <p:spPr>
          <a:xfrm>
            <a:off x="0" y="4780800"/>
            <a:ext cx="329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Fig 2: Testing &amp; Validation Model</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Control Flow of Our Proposed Model</a:t>
            </a:r>
            <a:endParaRPr/>
          </a:p>
        </p:txBody>
      </p:sp>
      <p:pic>
        <p:nvPicPr>
          <p:cNvPr id="310" name="Google Shape;310;p25"/>
          <p:cNvPicPr preferRelativeResize="0"/>
          <p:nvPr/>
        </p:nvPicPr>
        <p:blipFill>
          <a:blip r:embed="rId3">
            <a:alphaModFix/>
          </a:blip>
          <a:stretch>
            <a:fillRect/>
          </a:stretch>
        </p:blipFill>
        <p:spPr>
          <a:xfrm>
            <a:off x="280988" y="1470738"/>
            <a:ext cx="8582025" cy="2390775"/>
          </a:xfrm>
          <a:prstGeom prst="rect">
            <a:avLst/>
          </a:prstGeom>
          <a:noFill/>
          <a:ln>
            <a:noFill/>
          </a:ln>
        </p:spPr>
      </p:pic>
      <p:sp>
        <p:nvSpPr>
          <p:cNvPr id="311" name="Google Shape;311;p25"/>
          <p:cNvSpPr txBox="1"/>
          <p:nvPr/>
        </p:nvSpPr>
        <p:spPr>
          <a:xfrm>
            <a:off x="868663" y="4261725"/>
            <a:ext cx="740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is the flow model of our Model in which we have shown the way our model is processing the images and generating the output.</a:t>
            </a:r>
            <a:endParaRPr>
              <a:solidFill>
                <a:schemeClr val="lt1"/>
              </a:solidFill>
              <a:latin typeface="Lato"/>
              <a:ea typeface="Lato"/>
              <a:cs typeface="Lato"/>
              <a:sym typeface="Lato"/>
            </a:endParaRPr>
          </a:p>
        </p:txBody>
      </p:sp>
      <p:sp>
        <p:nvSpPr>
          <p:cNvPr id="312" name="Google Shape;312;p25"/>
          <p:cNvSpPr txBox="1"/>
          <p:nvPr/>
        </p:nvSpPr>
        <p:spPr>
          <a:xfrm>
            <a:off x="3207925" y="3861525"/>
            <a:ext cx="236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Fig 3: Flow Model</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